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7" d="100"/>
          <a:sy n="147" d="100"/>
        </p:scale>
        <p:origin x="1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798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900000">
            <a:off x="5943600" y="-457200"/>
            <a:ext cx="4114800" cy="3200400"/>
          </a:xfrm>
          <a:prstGeom prst="rect">
            <a:avLst/>
          </a:prstGeom>
          <a:solidFill>
            <a:srgbClr val="2DD4BF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54864"/>
          </a:xfrm>
          <a:prstGeom prst="rect">
            <a:avLst/>
          </a:prstGeom>
          <a:solidFill>
            <a:srgbClr val="2DD4BF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097280"/>
            <a:ext cx="6858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Engineers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640080" y="1965960"/>
            <a:ext cx="6858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Prompts, Workflows, and Agents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640080" y="2651760"/>
            <a:ext cx="1645920" cy="32004"/>
          </a:xfrm>
          <a:prstGeom prst="rect">
            <a:avLst/>
          </a:prstGeom>
          <a:solidFill>
            <a:srgbClr val="2DD4BF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880360"/>
            <a:ext cx="4572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1F5F9"/>
                </a:solidFill>
              </a:rPr>
              <a:t>Chris Landtiser</a:t>
            </a:r>
            <a:endParaRPr lang="en-US" sz="1400" dirty="0"/>
          </a:p>
          <a:p>
            <a:pPr marL="0" indent="0">
              <a:buNone/>
            </a:pPr>
            <a:r>
              <a:rPr lang="en-US" sz="1100" dirty="0">
                <a:solidFill>
                  <a:srgbClr val="94A3B8"/>
                </a:solidFill>
              </a:rPr>
              <a:t>WE:AI — Working Expertise, Amplified Impact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44348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Portland  •  February 2026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858000" y="44348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landtiser.com</a:t>
            </a:r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52E8CB-9AFD-9E80-2D19-ACE4E727BEE9}"/>
              </a:ext>
            </a:extLst>
          </p:cNvPr>
          <p:cNvSpPr txBox="1"/>
          <p:nvPr/>
        </p:nvSpPr>
        <p:spPr>
          <a:xfrm>
            <a:off x="572635" y="3727474"/>
            <a:ext cx="2812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https://demo.landtiser.com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PROMPTING THAT WORKS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Personas: The Multiplier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555555"/>
                </a:solidFill>
              </a:rPr>
              <a:t>When you give AI a persona, you're not adding flavor text — you're </a:t>
            </a:r>
            <a:r>
              <a:rPr lang="en-US" sz="1500" b="1" dirty="0">
                <a:solidFill>
                  <a:srgbClr val="2D2D2D"/>
                </a:solidFill>
              </a:rPr>
              <a:t>activating entire networks of associations.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40080" y="2103120"/>
            <a:ext cx="3703320" cy="18288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7" name="Shape 5"/>
          <p:cNvSpPr/>
          <p:nvPr/>
        </p:nvSpPr>
        <p:spPr>
          <a:xfrm>
            <a:off x="640080" y="2103120"/>
            <a:ext cx="3703320" cy="457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2286000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E86A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"Marketing director"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868680" y="2697480"/>
            <a:ext cx="3246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Persuasion, audience awareness, brand voice, engagement metrics, campaign structure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868680" y="3291840"/>
            <a:ext cx="3246120" cy="502920"/>
          </a:xfrm>
          <a:prstGeom prst="rect">
            <a:avLst/>
          </a:prstGeom>
          <a:solidFill>
            <a:srgbClr val="F0FAFA"/>
          </a:solidFill>
          <a:ln/>
        </p:spPr>
      </p:sp>
      <p:sp>
        <p:nvSpPr>
          <p:cNvPr id="11" name="Text 9"/>
          <p:cNvSpPr/>
          <p:nvPr/>
        </p:nvSpPr>
        <p:spPr>
          <a:xfrm>
            <a:off x="960120" y="3291840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colleague fought Copilot for 30 min on user stories. Added a persona — instant transformation.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526280" y="2103120"/>
            <a:ext cx="3703320" cy="18288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3" name="Shape 11"/>
          <p:cNvSpPr/>
          <p:nvPr/>
        </p:nvSpPr>
        <p:spPr>
          <a:xfrm>
            <a:off x="4526280" y="2103120"/>
            <a:ext cx="3703320" cy="457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4" name="Text 12"/>
          <p:cNvSpPr/>
          <p:nvPr/>
        </p:nvSpPr>
        <p:spPr>
          <a:xfrm>
            <a:off x="4754880" y="2286000"/>
            <a:ext cx="3246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E86A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"Research scientist"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54880" y="2697480"/>
            <a:ext cx="3246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Precision, methodology, careful qualification, evidence-based claims, reproducibility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54880" y="3291840"/>
            <a:ext cx="3246120" cy="502920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17" name="Text 15"/>
          <p:cNvSpPr/>
          <p:nvPr/>
        </p:nvSpPr>
        <p:spPr>
          <a:xfrm>
            <a:off x="4846320" y="3291840"/>
            <a:ext cx="30632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Personas don't make AI more accurate. They make it communicate differently. Know when that's what you need.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914400" y="548640"/>
            <a:ext cx="7315200" cy="3931920"/>
          </a:xfrm>
          <a:prstGeom prst="rect">
            <a:avLst/>
          </a:prstGeom>
          <a:solidFill>
            <a:srgbClr val="1B2A4A"/>
          </a:solidFill>
          <a:ln/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371600" y="9144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THIS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943600" y="91440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MINUTES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1371600" y="1417320"/>
            <a:ext cx="6400800" cy="18288"/>
          </a:xfrm>
          <a:prstGeom prst="rect">
            <a:avLst/>
          </a:prstGeom>
          <a:solidFill>
            <a:srgbClr val="2DD4BF">
              <a:alpha val="40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1371600" y="1645920"/>
            <a:ext cx="347472" cy="347472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8" name="Text 6"/>
          <p:cNvSpPr/>
          <p:nvPr/>
        </p:nvSpPr>
        <p:spPr>
          <a:xfrm>
            <a:off x="1371600" y="164592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920240" y="1645920"/>
            <a:ext cx="5669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a real task you're working on right now — homework, capstone, job application, anything.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1371600" y="2286000"/>
            <a:ext cx="347472" cy="347472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11" name="Text 9"/>
          <p:cNvSpPr/>
          <p:nvPr/>
        </p:nvSpPr>
        <p:spPr>
          <a:xfrm>
            <a:off x="1371600" y="228600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920240" y="2286000"/>
            <a:ext cx="5669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for it cold. No context, no role, no constraints. Just type what you'd normally type.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1371600" y="2926080"/>
            <a:ext cx="347472" cy="347472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14" name="Text 12"/>
          <p:cNvSpPr/>
          <p:nvPr/>
        </p:nvSpPr>
        <p:spPr>
          <a:xfrm>
            <a:off x="1371600" y="292608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920240" y="2926080"/>
            <a:ext cx="5669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Reprompt with Role + Context + Task. Be specific.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1371600" y="3566160"/>
            <a:ext cx="347472" cy="347472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17" name="Text 15"/>
          <p:cNvSpPr/>
          <p:nvPr/>
        </p:nvSpPr>
        <p:spPr>
          <a:xfrm>
            <a:off x="1371600" y="356616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920240" y="3566160"/>
            <a:ext cx="5669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the two outputs. What changed?</a:t>
            </a:r>
            <a:endParaRPr lang="en-US" sz="1400" dirty="0"/>
          </a:p>
        </p:txBody>
      </p:sp>
      <p:pic>
        <p:nvPicPr>
          <p:cNvPr id="1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3749040"/>
            <a:ext cx="411480" cy="41148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900000">
            <a:off x="5943600" y="914400"/>
            <a:ext cx="4572000" cy="4572000"/>
          </a:xfrm>
          <a:prstGeom prst="rect">
            <a:avLst/>
          </a:prstGeom>
          <a:solidFill>
            <a:srgbClr val="2DD4BF">
              <a:alpha val="7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54864"/>
          </a:xfrm>
          <a:prstGeom prst="rect">
            <a:avLst/>
          </a:prstGeom>
          <a:solidFill>
            <a:srgbClr val="2DD4BF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0972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Curate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640080" y="26060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94A3B8"/>
                </a:solidFill>
              </a:rPr>
              <a:t>"Hallucination isn't a bug you avoid — it's the </a:t>
            </a:r>
            <a:r>
              <a:rPr lang="en-US" sz="1900" b="1" i="1" dirty="0">
                <a:solidFill>
                  <a:srgbClr val="2DD4BF"/>
                </a:solidFill>
              </a:rPr>
              <a:t>default behavior</a:t>
            </a:r>
            <a:r>
              <a:rPr lang="en-US" sz="1900" i="1" dirty="0">
                <a:solidFill>
                  <a:srgbClr val="94A3B8"/>
                </a:solidFill>
              </a:rPr>
              <a:t> you override."</a:t>
            </a:r>
            <a:endParaRPr lang="en-US" sz="1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931920"/>
            <a:ext cx="45720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GROUNDING AI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Accuracy Problem, Reframed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146304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LLM with no source material is improvising.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210312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sounds confident because it's designed to sound confident.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274320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 accuracy sounds good — unless you're an engineer.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640080" y="3520440"/>
            <a:ext cx="7863840" cy="1188720"/>
          </a:xfrm>
          <a:prstGeom prst="rect">
            <a:avLst/>
          </a:prstGeom>
          <a:solidFill>
            <a:srgbClr val="1B2A4A"/>
          </a:solidFill>
          <a:ln/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3886200"/>
            <a:ext cx="457200" cy="4572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645920" y="3520440"/>
            <a:ext cx="6400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F1F5F9"/>
                </a:solidFill>
              </a:rPr>
              <a:t>"A bridge that's 95% structurally sound </a:t>
            </a:r>
            <a:r>
              <a:rPr lang="en-US" sz="2200" b="1" dirty="0">
                <a:solidFill>
                  <a:srgbClr val="2DD4BF"/>
                </a:solidFill>
              </a:rPr>
              <a:t>is a bridge that collapses."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720000">
            <a:off x="-1828800" y="2286000"/>
            <a:ext cx="4572000" cy="4114800"/>
          </a:xfrm>
          <a:prstGeom prst="rect">
            <a:avLst/>
          </a:prstGeom>
          <a:solidFill>
            <a:srgbClr val="2DD4BF">
              <a:alpha val="7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54864"/>
          </a:xfrm>
          <a:prstGeom prst="rect">
            <a:avLst/>
          </a:prstGeom>
          <a:solidFill>
            <a:srgbClr val="2DD4BF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0520" y="1005840"/>
            <a:ext cx="822960" cy="8229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0" y="201168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0" y="246888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Ungrounded Question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0" y="324612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</a:rPr>
              <a:t>Ask Copilot a specific factual question — no files, no context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i="1" dirty="0">
                <a:solidFill>
                  <a:srgbClr val="2DD4BF"/>
                </a:solidFill>
              </a:rPr>
              <a:t>Watch it sound confident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GROUNDING AI</a:t>
            </a:r>
            <a:endParaRPr lang="en-US" sz="10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360" y="868680"/>
            <a:ext cx="1097280" cy="10972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0" y="210312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first, ask second.</a:t>
            </a:r>
            <a:endParaRPr lang="en-US" sz="3600" dirty="0"/>
          </a:p>
        </p:txBody>
      </p:sp>
      <p:sp>
        <p:nvSpPr>
          <p:cNvPr id="6" name="Text 3"/>
          <p:cNvSpPr/>
          <p:nvPr/>
        </p:nvSpPr>
        <p:spPr>
          <a:xfrm>
            <a:off x="0" y="2743200"/>
            <a:ext cx="9144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time. No exceptions.</a:t>
            </a:r>
            <a:endParaRPr lang="en-US" sz="1800" dirty="0"/>
          </a:p>
        </p:txBody>
      </p:sp>
      <p:sp>
        <p:nvSpPr>
          <p:cNvPr id="7" name="Shape 4"/>
          <p:cNvSpPr/>
          <p:nvPr/>
        </p:nvSpPr>
        <p:spPr>
          <a:xfrm>
            <a:off x="1371600" y="3383280"/>
            <a:ext cx="6400800" cy="822960"/>
          </a:xfrm>
          <a:prstGeom prst="rect">
            <a:avLst/>
          </a:prstGeom>
          <a:solidFill>
            <a:srgbClr val="F0FAFA"/>
          </a:solidFill>
          <a:ln/>
        </p:spPr>
      </p:sp>
      <p:sp>
        <p:nvSpPr>
          <p:cNvPr id="8" name="Shape 5"/>
          <p:cNvSpPr/>
          <p:nvPr/>
        </p:nvSpPr>
        <p:spPr>
          <a:xfrm>
            <a:off x="1371600" y="3383280"/>
            <a:ext cx="45720" cy="82296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9" name="Text 6"/>
          <p:cNvSpPr/>
          <p:nvPr/>
        </p:nvSpPr>
        <p:spPr>
          <a:xfrm>
            <a:off x="1600200" y="338328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you're working from a document, a dataset, a spec, a report — attach it. Grounded AI and hallucinating AI are fundamentally different tools.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480000">
            <a:off x="5486400" y="-914400"/>
            <a:ext cx="5029200" cy="4572000"/>
          </a:xfrm>
          <a:prstGeom prst="rect">
            <a:avLst/>
          </a:prstGeom>
          <a:solidFill>
            <a:srgbClr val="2DD4BF">
              <a:alpha val="7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54864"/>
          </a:xfrm>
          <a:prstGeom prst="rect">
            <a:avLst/>
          </a:prstGeom>
          <a:solidFill>
            <a:srgbClr val="2DD4BF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0520" y="1005840"/>
            <a:ext cx="822960" cy="8229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0" y="201168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0" y="246888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File-Grounded Q&amp;A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0" y="324612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</a:rPr>
              <a:t>Upload a document → ask the same kind of question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i="1" dirty="0">
                <a:solidFill>
                  <a:srgbClr val="D4A574"/>
                </a:solidFill>
              </a:rPr>
              <a:t>Then ask something the document can't answer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GROUNDING AI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Citation Prompt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13258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prompt that changes everything: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40080" y="1828800"/>
            <a:ext cx="7863840" cy="1645920"/>
          </a:xfrm>
          <a:prstGeom prst="rect">
            <a:avLst/>
          </a:prstGeom>
          <a:solidFill>
            <a:srgbClr val="F5F5F0"/>
          </a:solidFill>
          <a:ln/>
        </p:spPr>
      </p:sp>
      <p:sp>
        <p:nvSpPr>
          <p:cNvPr id="7" name="Shape 5"/>
          <p:cNvSpPr/>
          <p:nvPr/>
        </p:nvSpPr>
        <p:spPr>
          <a:xfrm>
            <a:off x="640080" y="1828800"/>
            <a:ext cx="54864" cy="16459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2011680"/>
            <a:ext cx="72237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Answer based only on the attached document.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Cite the specific section or page for every claim.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 the document doesn't contain the answer,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say so explicitly.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0080" y="3749040"/>
            <a:ext cx="7863840" cy="77724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374904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4A3B8"/>
                </a:solidFill>
              </a:rPr>
              <a:t>Add this to every prompt where accuracy matters. </a:t>
            </a:r>
            <a:r>
              <a:rPr lang="en-US" sz="1400" b="1" dirty="0">
                <a:solidFill>
                  <a:srgbClr val="2DD4BF"/>
                </a:solidFill>
              </a:rPr>
              <a:t>Which, for engineers, is most of them.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200000">
            <a:off x="-1371600" y="-457200"/>
            <a:ext cx="4114800" cy="3657600"/>
          </a:xfrm>
          <a:prstGeom prst="rect">
            <a:avLst/>
          </a:prstGeom>
          <a:solidFill>
            <a:srgbClr val="2DD4BF">
              <a:alpha val="7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54864"/>
          </a:xfrm>
          <a:prstGeom prst="rect">
            <a:avLst/>
          </a:prstGeom>
          <a:solidFill>
            <a:srgbClr val="2DD4BF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0520" y="1005840"/>
            <a:ext cx="822960" cy="8229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0" y="201168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0" y="246888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Citation in Action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0" y="324612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</a:rPr>
              <a:t>Same document, same question — now with citation instruction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i="1" dirty="0">
                <a:solidFill>
                  <a:srgbClr val="D4A574"/>
                </a:solidFill>
              </a:rPr>
              <a:t>Then push it: ask something the doc can't answer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0" y="41148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Celebrate when the AI says "I don't know."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914400" y="548640"/>
            <a:ext cx="7315200" cy="3931920"/>
          </a:xfrm>
          <a:prstGeom prst="rect">
            <a:avLst/>
          </a:prstGeom>
          <a:solidFill>
            <a:srgbClr val="1B2A4A"/>
          </a:solidFill>
          <a:ln/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371600" y="9144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THIS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943600" y="91440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MINUTES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1371600" y="1417320"/>
            <a:ext cx="6400800" cy="18288"/>
          </a:xfrm>
          <a:prstGeom prst="rect">
            <a:avLst/>
          </a:prstGeom>
          <a:solidFill>
            <a:srgbClr val="2DD4BF">
              <a:alpha val="40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1371600" y="1618488"/>
            <a:ext cx="320040" cy="320040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8" name="Text 6"/>
          <p:cNvSpPr/>
          <p:nvPr/>
        </p:nvSpPr>
        <p:spPr>
          <a:xfrm>
            <a:off x="1371600" y="161848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874520" y="1600200"/>
            <a:ext cx="5760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a document on your laptop — class notes, project file, PDF, anything.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1371600" y="2148840"/>
            <a:ext cx="320040" cy="320040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11" name="Text 9"/>
          <p:cNvSpPr/>
          <p:nvPr/>
        </p:nvSpPr>
        <p:spPr>
          <a:xfrm>
            <a:off x="1371600" y="21488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874520" y="2130552"/>
            <a:ext cx="5760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it to Copilot Chat.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1371600" y="2679192"/>
            <a:ext cx="320040" cy="320040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14" name="Text 12"/>
          <p:cNvSpPr/>
          <p:nvPr/>
        </p:nvSpPr>
        <p:spPr>
          <a:xfrm>
            <a:off x="1371600" y="267919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874520" y="2660904"/>
            <a:ext cx="5760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a question about it WITH the citation instruction.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1371600" y="3209544"/>
            <a:ext cx="320040" cy="320040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17" name="Text 15"/>
          <p:cNvSpPr/>
          <p:nvPr/>
        </p:nvSpPr>
        <p:spPr>
          <a:xfrm>
            <a:off x="1371600" y="320954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874520" y="3191256"/>
            <a:ext cx="5760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ask something the document can't answer.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1371600" y="3739896"/>
            <a:ext cx="320040" cy="320040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20" name="Text 18"/>
          <p:cNvSpPr/>
          <p:nvPr/>
        </p:nvSpPr>
        <p:spPr>
          <a:xfrm>
            <a:off x="1371600" y="373989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874520" y="3721608"/>
            <a:ext cx="5760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did the AI do?</a:t>
            </a:r>
            <a:endParaRPr lang="en-US" sz="1300" dirty="0"/>
          </a:p>
        </p:txBody>
      </p:sp>
      <p:pic>
        <p:nvPicPr>
          <p:cNvPr id="2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3749040"/>
            <a:ext cx="411480" cy="411480"/>
          </a:xfrm>
          <a:prstGeom prst="rect">
            <a:avLst/>
          </a:prstGeom>
        </p:spPr>
      </p:pic>
      <p:sp>
        <p:nvSpPr>
          <p:cNvPr id="23" name="Text 20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82296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71600"/>
            <a:ext cx="7315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2D2D2D"/>
                </a:solidFill>
              </a:rPr>
              <a:t>100% of you use AI at least weekly.</a:t>
            </a:r>
            <a:endParaRPr lang="en-US" sz="28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555555"/>
                </a:solidFill>
              </a:rPr>
              <a:t>That puts you ahead of most professionals I train.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3108960"/>
            <a:ext cx="6858000" cy="1005840"/>
          </a:xfrm>
          <a:prstGeom prst="rect">
            <a:avLst/>
          </a:prstGeom>
          <a:solidFill>
            <a:srgbClr val="F0FAFA"/>
          </a:solidFill>
          <a:ln/>
        </p:spPr>
      </p:sp>
      <p:sp>
        <p:nvSpPr>
          <p:cNvPr id="6" name="Shape 3"/>
          <p:cNvSpPr/>
          <p:nvPr/>
        </p:nvSpPr>
        <p:spPr>
          <a:xfrm>
            <a:off x="640080" y="3108960"/>
            <a:ext cx="54864" cy="100584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7" name="Text 4"/>
          <p:cNvSpPr/>
          <p:nvPr/>
        </p:nvSpPr>
        <p:spPr>
          <a:xfrm>
            <a:off x="868680" y="320040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555555"/>
                </a:solidFill>
              </a:rPr>
              <a:t>There's a gap between </a:t>
            </a:r>
            <a:r>
              <a:rPr lang="en-US" sz="1600" i="1" dirty="0">
                <a:solidFill>
                  <a:srgbClr val="555555"/>
                </a:solidFill>
              </a:rPr>
              <a:t>using AI</a:t>
            </a:r>
            <a:r>
              <a:rPr lang="en-US" sz="1600" dirty="0">
                <a:solidFill>
                  <a:srgbClr val="555555"/>
                </a:solidFill>
              </a:rPr>
              <a:t> and </a:t>
            </a:r>
            <a:r>
              <a:rPr lang="en-US" sz="1600" i="1" dirty="0">
                <a:solidFill>
                  <a:srgbClr val="555555"/>
                </a:solidFill>
              </a:rPr>
              <a:t>getting value from AI</a:t>
            </a:r>
            <a:r>
              <a:rPr lang="en-US" sz="1600" b="1" dirty="0">
                <a:solidFill>
                  <a:srgbClr val="2D2D2D"/>
                </a:solidFill>
              </a:rPr>
              <a:t> — and that gap is mostly judgment, not technical skill.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F1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914400" y="1828800"/>
            <a:ext cx="5029200" cy="4572000"/>
          </a:xfrm>
          <a:prstGeom prst="rect">
            <a:avLst/>
          </a:prstGeom>
          <a:solidFill>
            <a:srgbClr val="2DD4BF">
              <a:alpha val="7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54864"/>
          </a:xfrm>
          <a:prstGeom prst="rect">
            <a:avLst/>
          </a:prstGeom>
          <a:solidFill>
            <a:srgbClr val="2DD4BF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0972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Activate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640080" y="26060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i="1" dirty="0">
                <a:solidFill>
                  <a:srgbClr val="94A3B8"/>
                </a:solidFill>
              </a:rPr>
              <a:t>"An agent is just a prompt with </a:t>
            </a:r>
            <a:r>
              <a:rPr lang="en-US" sz="1900" b="1" i="1" dirty="0">
                <a:solidFill>
                  <a:srgbClr val="2DD4BF"/>
                </a:solidFill>
              </a:rPr>
              <a:t>persistence</a:t>
            </a:r>
            <a:r>
              <a:rPr lang="en-US" sz="1900" i="1" dirty="0">
                <a:solidFill>
                  <a:srgbClr val="94A3B8"/>
                </a:solidFill>
              </a:rPr>
              <a:t> and a knowledge base."</a:t>
            </a:r>
            <a:endParaRPr lang="en-US" sz="19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931920"/>
            <a:ext cx="45720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THINKING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an Agent Actually Is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code. Not automation. Not magic.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" y="1920240"/>
            <a:ext cx="7863840" cy="6858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1920240"/>
            <a:ext cx="7315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2DD4BF"/>
                </a:solidFill>
              </a:rPr>
              <a:t>Instruction set</a:t>
            </a:r>
            <a:r>
              <a:rPr lang="en-US" sz="1700" dirty="0">
                <a:solidFill>
                  <a:srgbClr val="94A3B8"/>
                </a:solidFill>
              </a:rPr>
              <a:t>  +  </a:t>
            </a:r>
            <a:r>
              <a:rPr lang="en-US" sz="1700" b="1" dirty="0">
                <a:solidFill>
                  <a:srgbClr val="2DD4BF"/>
                </a:solidFill>
              </a:rPr>
              <a:t>Knowledge base</a:t>
            </a:r>
            <a:r>
              <a:rPr lang="en-US" sz="1700" dirty="0">
                <a:solidFill>
                  <a:srgbClr val="94A3B8"/>
                </a:solidFill>
              </a:rPr>
              <a:t>  +  </a:t>
            </a:r>
            <a:r>
              <a:rPr lang="en-US" sz="1700" b="1" dirty="0">
                <a:solidFill>
                  <a:srgbClr val="2DD4BF"/>
                </a:solidFill>
              </a:rPr>
              <a:t>Persistence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640080" y="283464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already built the logic: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22960" y="3282696"/>
            <a:ext cx="777240" cy="256032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3282696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NARRATE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1828800" y="3246120"/>
            <a:ext cx="6492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wrote a role (who the AI should be)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822960" y="3694176"/>
            <a:ext cx="777240" cy="256032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3" name="Text 11"/>
          <p:cNvSpPr/>
          <p:nvPr/>
        </p:nvSpPr>
        <p:spPr>
          <a:xfrm>
            <a:off x="822960" y="3694176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CURATE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1828800" y="3657600"/>
            <a:ext cx="6492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attached context (the document)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22960" y="4105656"/>
            <a:ext cx="777240" cy="256032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105656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CURATE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1828800" y="4069080"/>
            <a:ext cx="64922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set constraints (cite sources, refuse if unsure)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40080" y="44348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555555"/>
                </a:solidFill>
              </a:rPr>
              <a:t>An agent is that workflow </a:t>
            </a:r>
            <a:r>
              <a:rPr lang="en-US" sz="1500" b="1" dirty="0">
                <a:solidFill>
                  <a:srgbClr val="2D2D2D"/>
                </a:solidFill>
              </a:rPr>
              <a:t>saved and reusable.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F1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720000">
            <a:off x="5029200" y="1828800"/>
            <a:ext cx="5486400" cy="4572000"/>
          </a:xfrm>
          <a:prstGeom prst="rect">
            <a:avLst/>
          </a:prstGeom>
          <a:solidFill>
            <a:srgbClr val="2DD4BF">
              <a:alpha val="7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54864"/>
          </a:xfrm>
          <a:prstGeom prst="rect">
            <a:avLst/>
          </a:prstGeom>
          <a:solidFill>
            <a:srgbClr val="2DD4BF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0520" y="1005840"/>
            <a:ext cx="822960" cy="8229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0" y="201168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 (OPTIONAL)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0" y="246888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Copilot Researcher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0" y="3246120"/>
            <a:ext cx="9144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</a:rPr>
              <a:t>Watch an agent break a complex question into steps,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</a:rPr>
              <a:t>execute them, and synthesize</a:t>
            </a:r>
            <a:endParaRPr lang="en-US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THINKING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Thinking Without Agents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463040"/>
            <a:ext cx="7863840" cy="96012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6" name="Shape 4"/>
          <p:cNvSpPr/>
          <p:nvPr/>
        </p:nvSpPr>
        <p:spPr>
          <a:xfrm>
            <a:off x="640080" y="1463040"/>
            <a:ext cx="45720" cy="960120"/>
          </a:xfrm>
          <a:prstGeom prst="rect">
            <a:avLst/>
          </a:prstGeom>
          <a:solidFill>
            <a:srgbClr val="2E86AB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627632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417320" y="1600200"/>
            <a:ext cx="6766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Break big tasks into steps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417320" y="196596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ask for a full report. Ask for an outline, then expand each section, then refine.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640080" y="2532888"/>
            <a:ext cx="7863840" cy="96012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1" name="Shape 8"/>
          <p:cNvSpPr/>
          <p:nvPr/>
        </p:nvSpPr>
        <p:spPr>
          <a:xfrm>
            <a:off x="640080" y="2532888"/>
            <a:ext cx="45720" cy="960120"/>
          </a:xfrm>
          <a:prstGeom prst="rect">
            <a:avLst/>
          </a:prstGeom>
          <a:solidFill>
            <a:srgbClr val="2E86AB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697480"/>
            <a:ext cx="365760" cy="36576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417320" y="2670048"/>
            <a:ext cx="6766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Chain your outputs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1417320" y="3035808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result of one prompt as input for the next. Each step adds precision.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640080" y="3602736"/>
            <a:ext cx="7863840" cy="96012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6" name="Shape 12"/>
          <p:cNvSpPr/>
          <p:nvPr/>
        </p:nvSpPr>
        <p:spPr>
          <a:xfrm>
            <a:off x="640080" y="3602736"/>
            <a:ext cx="45720" cy="960120"/>
          </a:xfrm>
          <a:prstGeom prst="rect">
            <a:avLst/>
          </a:prstGeom>
          <a:solidFill>
            <a:srgbClr val="2E86AB"/>
          </a:solidFill>
          <a:ln/>
        </p:spPr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3767328"/>
            <a:ext cx="365760" cy="36576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417320" y="3739896"/>
            <a:ext cx="6766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Set persistent context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1417320" y="4105656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every session with who you are, what you're working on, and how you want responses formatted.</a:t>
            </a:r>
            <a:endParaRPr lang="en-US" sz="1200" dirty="0"/>
          </a:p>
        </p:txBody>
      </p:sp>
      <p:sp>
        <p:nvSpPr>
          <p:cNvPr id="20" name="Text 15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THINKING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Day 1 Agent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first month at a new job: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" y="178308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Drowning in information. Acronyms, processes, org charts, tools, unwritten rules.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40080" y="2468880"/>
            <a:ext cx="3657600" cy="164592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8" name="Shape 6"/>
          <p:cNvSpPr/>
          <p:nvPr/>
        </p:nvSpPr>
        <p:spPr>
          <a:xfrm>
            <a:off x="640080" y="2468880"/>
            <a:ext cx="45720" cy="16459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9" name="Text 7"/>
          <p:cNvSpPr/>
          <p:nvPr/>
        </p:nvSpPr>
        <p:spPr>
          <a:xfrm>
            <a:off x="868680" y="25603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 it: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68680" y="28803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Employee handbook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68680" y="315468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Org chart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68680" y="34290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Project docs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68680" y="37033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 Acronym glossary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0" y="1417320"/>
            <a:ext cx="3931920" cy="2743200"/>
          </a:xfrm>
          <a:prstGeom prst="rect">
            <a:avLst/>
          </a:prstGeom>
          <a:solidFill>
            <a:srgbClr val="1B2A4A"/>
          </a:solidFill>
          <a:ln/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1737360"/>
            <a:ext cx="457200" cy="457200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4846320" y="233172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yourself an onboarding agent.</a:t>
            </a:r>
            <a:endParaRPr lang="en-US" sz="2000" dirty="0"/>
          </a:p>
        </p:txBody>
      </p:sp>
      <p:sp>
        <p:nvSpPr>
          <p:cNvPr id="17" name="Text 14"/>
          <p:cNvSpPr/>
          <p:nvPr/>
        </p:nvSpPr>
        <p:spPr>
          <a:xfrm>
            <a:off x="4846320" y="297180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it anything.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 competent faster.</a:t>
            </a:r>
            <a:endParaRPr lang="en-US" sz="1400" dirty="0"/>
          </a:p>
        </p:txBody>
      </p:sp>
      <p:sp>
        <p:nvSpPr>
          <p:cNvPr id="18" name="Shape 15"/>
          <p:cNvSpPr/>
          <p:nvPr/>
        </p:nvSpPr>
        <p:spPr>
          <a:xfrm>
            <a:off x="4572000" y="4114800"/>
            <a:ext cx="3931920" cy="45720"/>
          </a:xfrm>
          <a:prstGeom prst="rect">
            <a:avLst/>
          </a:prstGeom>
          <a:solidFill>
            <a:srgbClr val="2DD4BF"/>
          </a:solidFill>
          <a:ln/>
        </p:spPr>
      </p:sp>
      <p:sp>
        <p:nvSpPr>
          <p:cNvPr id="19" name="Text 16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914400" y="457200"/>
            <a:ext cx="7315200" cy="4114800"/>
          </a:xfrm>
          <a:prstGeom prst="rect">
            <a:avLst/>
          </a:prstGeom>
          <a:solidFill>
            <a:srgbClr val="1B2A4A"/>
          </a:solidFill>
          <a:ln/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371600" y="7772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 + FOLLOW ALONG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943600" y="77724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kern="0" spc="200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MINUTES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1371600" y="1280160"/>
            <a:ext cx="6400800" cy="18288"/>
          </a:xfrm>
          <a:prstGeom prst="rect">
            <a:avLst/>
          </a:prstGeom>
          <a:solidFill>
            <a:srgbClr val="2DD4BF">
              <a:alpha val="40000"/>
            </a:srgbClr>
          </a:solidFill>
          <a:ln/>
        </p:spPr>
      </p:sp>
      <p:sp>
        <p:nvSpPr>
          <p:cNvPr id="7" name="Text 5"/>
          <p:cNvSpPr/>
          <p:nvPr/>
        </p:nvSpPr>
        <p:spPr>
          <a:xfrm>
            <a:off x="1371600" y="146304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"New Job Onboarding Assistant"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1371600" y="2075688"/>
            <a:ext cx="301752" cy="301752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9" name="Text 7"/>
          <p:cNvSpPr/>
          <p:nvPr/>
        </p:nvSpPr>
        <p:spPr>
          <a:xfrm>
            <a:off x="1371600" y="2075688"/>
            <a:ext cx="30175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874520" y="2057400"/>
            <a:ext cx="5760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declarative agent in Copilot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1371600" y="2532888"/>
            <a:ext cx="301752" cy="301752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12" name="Text 10"/>
          <p:cNvSpPr/>
          <p:nvPr/>
        </p:nvSpPr>
        <p:spPr>
          <a:xfrm>
            <a:off x="1371600" y="2532888"/>
            <a:ext cx="30175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874520" y="2514600"/>
            <a:ext cx="5760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a fake company brief (provided)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1371600" y="2990088"/>
            <a:ext cx="301752" cy="301752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15" name="Text 13"/>
          <p:cNvSpPr/>
          <p:nvPr/>
        </p:nvSpPr>
        <p:spPr>
          <a:xfrm>
            <a:off x="1371600" y="2990088"/>
            <a:ext cx="30175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874520" y="2971800"/>
            <a:ext cx="5760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role, constraints, knowledge base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371600" y="3447288"/>
            <a:ext cx="301752" cy="301752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18" name="Text 16"/>
          <p:cNvSpPr/>
          <p:nvPr/>
        </p:nvSpPr>
        <p:spPr>
          <a:xfrm>
            <a:off x="1371600" y="3447288"/>
            <a:ext cx="30175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874520" y="3429000"/>
            <a:ext cx="5760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it with questions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1371600" y="3904488"/>
            <a:ext cx="301752" cy="301752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21" name="Text 19"/>
          <p:cNvSpPr/>
          <p:nvPr/>
        </p:nvSpPr>
        <p:spPr>
          <a:xfrm>
            <a:off x="1371600" y="3904488"/>
            <a:ext cx="30175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874520" y="3886200"/>
            <a:ext cx="5760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to break it — ask something it shouldn't answer</a:t>
            </a:r>
            <a:endParaRPr lang="en-US" sz="1300" dirty="0"/>
          </a:p>
        </p:txBody>
      </p:sp>
      <p:pic>
        <p:nvPicPr>
          <p:cNvPr id="2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3840480"/>
            <a:ext cx="411480" cy="411480"/>
          </a:xfrm>
          <a:prstGeom prst="rect">
            <a:avLst/>
          </a:prstGeom>
        </p:spPr>
      </p:pic>
      <p:sp>
        <p:nvSpPr>
          <p:cNvPr id="24" name="Text 21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THINKING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Just Happened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417320"/>
            <a:ext cx="7863840" cy="685800"/>
          </a:xfrm>
          <a:prstGeom prst="rect">
            <a:avLst/>
          </a:prstGeom>
          <a:solidFill>
            <a:srgbClr val="F0FAFA"/>
          </a:solidFill>
          <a:ln/>
        </p:spPr>
      </p:sp>
      <p:sp>
        <p:nvSpPr>
          <p:cNvPr id="6" name="Shape 4"/>
          <p:cNvSpPr/>
          <p:nvPr/>
        </p:nvSpPr>
        <p:spPr>
          <a:xfrm>
            <a:off x="640080" y="1417320"/>
            <a:ext cx="54864" cy="685800"/>
          </a:xfrm>
          <a:prstGeom prst="rect">
            <a:avLst/>
          </a:prstGeom>
          <a:solidFill>
            <a:srgbClr val="2E86AB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618488"/>
            <a:ext cx="365760" cy="36576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463040" y="1600200"/>
            <a:ext cx="914400" cy="2743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9" name="Text 6"/>
          <p:cNvSpPr/>
          <p:nvPr/>
        </p:nvSpPr>
        <p:spPr>
          <a:xfrm>
            <a:off x="1463040" y="16002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NARRATE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2560320" y="1417320"/>
            <a:ext cx="5577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wrote a spec (prompt engineering)</a:t>
            </a:r>
            <a:endParaRPr lang="en-US" sz="1500" dirty="0"/>
          </a:p>
        </p:txBody>
      </p:sp>
      <p:sp>
        <p:nvSpPr>
          <p:cNvPr id="11" name="Shape 8"/>
          <p:cNvSpPr/>
          <p:nvPr/>
        </p:nvSpPr>
        <p:spPr>
          <a:xfrm>
            <a:off x="640080" y="2212848"/>
            <a:ext cx="7863840" cy="685800"/>
          </a:xfrm>
          <a:prstGeom prst="rect">
            <a:avLst/>
          </a:prstGeom>
          <a:solidFill>
            <a:srgbClr val="F0FAFA"/>
          </a:solidFill>
          <a:ln/>
        </p:spPr>
      </p:sp>
      <p:sp>
        <p:nvSpPr>
          <p:cNvPr id="12" name="Shape 9"/>
          <p:cNvSpPr/>
          <p:nvPr/>
        </p:nvSpPr>
        <p:spPr>
          <a:xfrm>
            <a:off x="640080" y="2212848"/>
            <a:ext cx="54864" cy="685800"/>
          </a:xfrm>
          <a:prstGeom prst="rect">
            <a:avLst/>
          </a:prstGeom>
          <a:solidFill>
            <a:srgbClr val="2E86AB"/>
          </a:solidFill>
          <a:ln/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414016"/>
            <a:ext cx="365760" cy="365760"/>
          </a:xfrm>
          <a:prstGeom prst="rect">
            <a:avLst/>
          </a:prstGeom>
        </p:spPr>
      </p:pic>
      <p:sp>
        <p:nvSpPr>
          <p:cNvPr id="14" name="Shape 10"/>
          <p:cNvSpPr/>
          <p:nvPr/>
        </p:nvSpPr>
        <p:spPr>
          <a:xfrm>
            <a:off x="1463040" y="2395728"/>
            <a:ext cx="914400" cy="2743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5" name="Text 11"/>
          <p:cNvSpPr/>
          <p:nvPr/>
        </p:nvSpPr>
        <p:spPr>
          <a:xfrm>
            <a:off x="1463040" y="23957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CURATE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2560320" y="2212848"/>
            <a:ext cx="5577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grounded it in real data (file upload + citation)</a:t>
            </a:r>
            <a:endParaRPr lang="en-US" sz="1500" dirty="0"/>
          </a:p>
        </p:txBody>
      </p:sp>
      <p:sp>
        <p:nvSpPr>
          <p:cNvPr id="17" name="Shape 13"/>
          <p:cNvSpPr/>
          <p:nvPr/>
        </p:nvSpPr>
        <p:spPr>
          <a:xfrm>
            <a:off x="640080" y="3008376"/>
            <a:ext cx="7863840" cy="685800"/>
          </a:xfrm>
          <a:prstGeom prst="rect">
            <a:avLst/>
          </a:prstGeom>
          <a:solidFill>
            <a:srgbClr val="F0FAFA"/>
          </a:solidFill>
          <a:ln/>
        </p:spPr>
      </p:sp>
      <p:sp>
        <p:nvSpPr>
          <p:cNvPr id="18" name="Shape 14"/>
          <p:cNvSpPr/>
          <p:nvPr/>
        </p:nvSpPr>
        <p:spPr>
          <a:xfrm>
            <a:off x="640080" y="3008376"/>
            <a:ext cx="54864" cy="685800"/>
          </a:xfrm>
          <a:prstGeom prst="rect">
            <a:avLst/>
          </a:prstGeom>
          <a:solidFill>
            <a:srgbClr val="2E86AB"/>
          </a:solidFill>
          <a:ln/>
        </p:spPr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3209544"/>
            <a:ext cx="365760" cy="365760"/>
          </a:xfrm>
          <a:prstGeom prst="rect">
            <a:avLst/>
          </a:prstGeom>
        </p:spPr>
      </p:pic>
      <p:sp>
        <p:nvSpPr>
          <p:cNvPr id="20" name="Shape 15"/>
          <p:cNvSpPr/>
          <p:nvPr/>
        </p:nvSpPr>
        <p:spPr>
          <a:xfrm>
            <a:off x="1463040" y="3191256"/>
            <a:ext cx="914400" cy="2743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21" name="Text 16"/>
          <p:cNvSpPr/>
          <p:nvPr/>
        </p:nvSpPr>
        <p:spPr>
          <a:xfrm>
            <a:off x="1463040" y="3191256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ACTIVATE</a:t>
            </a:r>
            <a:endParaRPr lang="en-US" sz="900" dirty="0"/>
          </a:p>
        </p:txBody>
      </p:sp>
      <p:sp>
        <p:nvSpPr>
          <p:cNvPr id="22" name="Text 17"/>
          <p:cNvSpPr/>
          <p:nvPr/>
        </p:nvSpPr>
        <p:spPr>
          <a:xfrm>
            <a:off x="2560320" y="3008376"/>
            <a:ext cx="5577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made it persistent (agent)</a:t>
            </a:r>
            <a:endParaRPr lang="en-US" sz="1500" dirty="0"/>
          </a:p>
        </p:txBody>
      </p:sp>
      <p:sp>
        <p:nvSpPr>
          <p:cNvPr id="23" name="Text 18"/>
          <p:cNvSpPr/>
          <p:nvPr/>
        </p:nvSpPr>
        <p:spPr>
          <a:xfrm>
            <a:off x="960120" y="2093976"/>
            <a:ext cx="27432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E86AB"/>
                </a:solidFill>
              </a:rPr>
              <a:t>↓</a:t>
            </a:r>
            <a:endParaRPr lang="en-US" sz="1200" dirty="0"/>
          </a:p>
        </p:txBody>
      </p:sp>
      <p:sp>
        <p:nvSpPr>
          <p:cNvPr id="24" name="Text 19"/>
          <p:cNvSpPr/>
          <p:nvPr/>
        </p:nvSpPr>
        <p:spPr>
          <a:xfrm>
            <a:off x="960120" y="2889504"/>
            <a:ext cx="27432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2E86AB"/>
                </a:solidFill>
              </a:rPr>
              <a:t>↓</a:t>
            </a:r>
            <a:endParaRPr lang="en-US" sz="1200" dirty="0"/>
          </a:p>
        </p:txBody>
      </p:sp>
      <p:sp>
        <p:nvSpPr>
          <p:cNvPr id="25" name="Shape 20"/>
          <p:cNvSpPr/>
          <p:nvPr/>
        </p:nvSpPr>
        <p:spPr>
          <a:xfrm>
            <a:off x="640080" y="3941064"/>
            <a:ext cx="7863840" cy="6858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26" name="Text 21"/>
          <p:cNvSpPr/>
          <p:nvPr/>
        </p:nvSpPr>
        <p:spPr>
          <a:xfrm>
            <a:off x="914400" y="3941064"/>
            <a:ext cx="7315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94A3B8"/>
                </a:solidFill>
              </a:rPr>
              <a:t>"You just did in 15 minutes </a:t>
            </a:r>
            <a:r>
              <a:rPr lang="en-US" sz="1600" b="1" dirty="0">
                <a:solidFill>
                  <a:srgbClr val="2DD4BF"/>
                </a:solidFill>
              </a:rPr>
              <a:t>what most professionals take months to figure out."</a:t>
            </a:r>
            <a:endParaRPr lang="en-US" sz="1600" dirty="0"/>
          </a:p>
        </p:txBody>
      </p:sp>
      <p:sp>
        <p:nvSpPr>
          <p:cNvPr id="27" name="Text 22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F1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1080000">
            <a:off x="6400800" y="-457200"/>
            <a:ext cx="4114800" cy="4572000"/>
          </a:xfrm>
          <a:prstGeom prst="rect">
            <a:avLst/>
          </a:prstGeom>
          <a:solidFill>
            <a:srgbClr val="2DD4BF">
              <a:alpha val="7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54864"/>
          </a:xfrm>
          <a:prstGeom prst="rect">
            <a:avLst/>
          </a:prstGeom>
          <a:solidFill>
            <a:srgbClr val="2DD4BF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0972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Professional</a:t>
            </a:r>
            <a:endParaRPr lang="en-US" sz="4400" dirty="0"/>
          </a:p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Reality Check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640080" y="28803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94A3B8"/>
                </a:solidFill>
              </a:rPr>
              <a:t>"The gap between 'I use AI' and 'I use AI professionally' is </a:t>
            </a:r>
            <a:r>
              <a:rPr lang="en-US" sz="1800" b="1" i="1" dirty="0">
                <a:solidFill>
                  <a:srgbClr val="2DD4BF"/>
                </a:solidFill>
              </a:rPr>
              <a:t>judgment.</a:t>
            </a:r>
            <a:r>
              <a:rPr lang="en-US" sz="1800" i="1" dirty="0">
                <a:solidFill>
                  <a:srgbClr val="94A3B8"/>
                </a:solidFill>
              </a:rPr>
              <a:t>"</a:t>
            </a:r>
            <a:endParaRPr lang="en-US" sz="18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931920"/>
            <a:ext cx="45720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 JUDGMENT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Judgment Layer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463040"/>
            <a:ext cx="3703320" cy="2743200"/>
          </a:xfrm>
          <a:prstGeom prst="rect">
            <a:avLst/>
          </a:prstGeom>
          <a:solidFill>
            <a:srgbClr val="F0FAFA"/>
          </a:solidFill>
          <a:ln/>
        </p:spPr>
      </p:sp>
      <p:sp>
        <p:nvSpPr>
          <p:cNvPr id="6" name="Shape 4"/>
          <p:cNvSpPr/>
          <p:nvPr/>
        </p:nvSpPr>
        <p:spPr>
          <a:xfrm>
            <a:off x="640080" y="1463040"/>
            <a:ext cx="3703320" cy="45720"/>
          </a:xfrm>
          <a:prstGeom prst="rect">
            <a:avLst/>
          </a:prstGeom>
          <a:solidFill>
            <a:srgbClr val="2E86AB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691640"/>
            <a:ext cx="274320" cy="2743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280160" y="16916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STRONG AT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914400" y="2148840"/>
            <a:ext cx="3154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Transforming formats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914400" y="2468880"/>
            <a:ext cx="3154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Summarizing long documents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914400" y="2788920"/>
            <a:ext cx="3154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Drafting first versions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914400" y="3108960"/>
            <a:ext cx="3154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Brainstorming options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914400" y="3429000"/>
            <a:ext cx="3154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Comparing alternatives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914400" y="3749040"/>
            <a:ext cx="3154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Pattern matching across data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526280" y="1463040"/>
            <a:ext cx="3703320" cy="2743200"/>
          </a:xfrm>
          <a:prstGeom prst="rect">
            <a:avLst/>
          </a:prstGeom>
          <a:solidFill>
            <a:srgbClr val="FEF2F2"/>
          </a:solidFill>
          <a:ln/>
        </p:spPr>
      </p:sp>
      <p:sp>
        <p:nvSpPr>
          <p:cNvPr id="16" name="Shape 13"/>
          <p:cNvSpPr/>
          <p:nvPr/>
        </p:nvSpPr>
        <p:spPr>
          <a:xfrm>
            <a:off x="4526280" y="1463040"/>
            <a:ext cx="3703320" cy="45720"/>
          </a:xfrm>
          <a:prstGeom prst="rect">
            <a:avLst/>
          </a:prstGeom>
          <a:solidFill>
            <a:srgbClr val="E05252"/>
          </a:solidFill>
          <a:ln/>
        </p:spPr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1691640"/>
            <a:ext cx="274320" cy="27432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166360" y="16916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E052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WEAK AT</a:t>
            </a:r>
            <a:endParaRPr lang="en-US" sz="1000" dirty="0"/>
          </a:p>
        </p:txBody>
      </p:sp>
      <p:sp>
        <p:nvSpPr>
          <p:cNvPr id="19" name="Text 15"/>
          <p:cNvSpPr/>
          <p:nvPr/>
        </p:nvSpPr>
        <p:spPr>
          <a:xfrm>
            <a:off x="4800600" y="2148840"/>
            <a:ext cx="3154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Precision engineering calculations</a:t>
            </a:r>
            <a:endParaRPr lang="en-US" sz="1200" dirty="0"/>
          </a:p>
        </p:txBody>
      </p:sp>
      <p:sp>
        <p:nvSpPr>
          <p:cNvPr id="20" name="Text 16"/>
          <p:cNvSpPr/>
          <p:nvPr/>
        </p:nvSpPr>
        <p:spPr>
          <a:xfrm>
            <a:off x="4800600" y="2468880"/>
            <a:ext cx="3154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Novel reasoning from first principles</a:t>
            </a:r>
            <a:endParaRPr lang="en-US" sz="1200" dirty="0"/>
          </a:p>
        </p:txBody>
      </p:sp>
      <p:sp>
        <p:nvSpPr>
          <p:cNvPr id="21" name="Text 17"/>
          <p:cNvSpPr/>
          <p:nvPr/>
        </p:nvSpPr>
        <p:spPr>
          <a:xfrm>
            <a:off x="4800600" y="2788920"/>
            <a:ext cx="3154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Unsourced factual claims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4800600" y="3108960"/>
            <a:ext cx="3154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Anything where 95% right = wrong</a:t>
            </a:r>
            <a:endParaRPr lang="en-US" sz="1200" dirty="0"/>
          </a:p>
        </p:txBody>
      </p:sp>
      <p:sp>
        <p:nvSpPr>
          <p:cNvPr id="23" name="Text 19"/>
          <p:cNvSpPr/>
          <p:nvPr/>
        </p:nvSpPr>
        <p:spPr>
          <a:xfrm>
            <a:off x="4800600" y="3429000"/>
            <a:ext cx="3154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Judgment calls requiring context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4800600" y="3749040"/>
            <a:ext cx="3154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Understanding what it doesn't know</a:t>
            </a:r>
            <a:endParaRPr lang="en-US" sz="1200" dirty="0"/>
          </a:p>
        </p:txBody>
      </p:sp>
      <p:sp>
        <p:nvSpPr>
          <p:cNvPr id="25" name="Text 21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 JUDGMENT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0" y="146304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failure mode of AI isn't 'it doesn't work.'"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0" y="237744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"It's 'it works well enough that you stop checking.'"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657600" y="3383280"/>
            <a:ext cx="1828800" cy="36576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7" name="Text 5"/>
          <p:cNvSpPr/>
          <p:nvPr/>
        </p:nvSpPr>
        <p:spPr>
          <a:xfrm>
            <a:off x="0" y="37490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Remember this six months from now.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4114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AM I (AND WHY SHOULD YOU CARE)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86868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 Landtiser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of GenAI Adoption Strategy, Huron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640080" y="2057400"/>
            <a:ext cx="3657600" cy="713232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7" name="Shape 5"/>
          <p:cNvSpPr/>
          <p:nvPr/>
        </p:nvSpPr>
        <p:spPr>
          <a:xfrm>
            <a:off x="640080" y="2057400"/>
            <a:ext cx="45720" cy="713232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2130552"/>
            <a:ext cx="3291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86AB"/>
                </a:solidFill>
              </a:rPr>
              <a:t>300 → 10,000</a:t>
            </a:r>
            <a:endParaRPr lang="en-US" sz="1800" dirty="0"/>
          </a:p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</a:rPr>
              <a:t>All Huron employees on Copilot — scaled from first 300 in early 2024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640080" y="2880360"/>
            <a:ext cx="3657600" cy="713232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0" name="Shape 8"/>
          <p:cNvSpPr/>
          <p:nvPr/>
        </p:nvSpPr>
        <p:spPr>
          <a:xfrm>
            <a:off x="640080" y="2880360"/>
            <a:ext cx="45720" cy="713232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2953512"/>
            <a:ext cx="3291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86AB"/>
                </a:solidFill>
              </a:rPr>
              <a:t>6,500 professionals</a:t>
            </a:r>
            <a:endParaRPr lang="en-US" sz="1800" dirty="0"/>
          </a:p>
          <a:p>
            <a:pPr marL="0" indent="0">
              <a:buNone/>
            </a:pPr>
            <a:r>
              <a:rPr lang="en-US" sz="1000" dirty="0">
                <a:solidFill>
                  <a:srgbClr val="555555"/>
                </a:solidFill>
              </a:rPr>
              <a:t>Corporate IT side — I enable client-facing consultants with AI tools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640080" y="3703320"/>
            <a:ext cx="3657600" cy="713232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3" name="Shape 11"/>
          <p:cNvSpPr/>
          <p:nvPr/>
        </p:nvSpPr>
        <p:spPr>
          <a:xfrm>
            <a:off x="640080" y="3703320"/>
            <a:ext cx="45720" cy="713232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14" name="Text 12"/>
          <p:cNvSpPr/>
          <p:nvPr/>
        </p:nvSpPr>
        <p:spPr>
          <a:xfrm>
            <a:off x="822960" y="3776472"/>
            <a:ext cx="3291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2D2D"/>
                </a:solidFill>
              </a:rPr>
              <a:t>Healthcare  •  Higher Ed  •  Life Sciences  •  Financial Services</a:t>
            </a:r>
            <a:endParaRPr lang="en-US" sz="1100" dirty="0"/>
          </a:p>
          <a:p>
            <a:pPr marL="0" indent="0">
              <a:buNone/>
            </a:pPr>
            <a:r>
              <a:rPr lang="en-US" sz="1000" i="1" dirty="0">
                <a:solidFill>
                  <a:srgbClr val="555555"/>
                </a:solidFill>
              </a:rPr>
              <a:t>Not engineering — and that's the point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754880" y="1097280"/>
            <a:ext cx="3840480" cy="3200400"/>
          </a:xfrm>
          <a:prstGeom prst="rect">
            <a:avLst/>
          </a:prstGeom>
          <a:solidFill>
            <a:srgbClr val="1B2A4A"/>
          </a:solidFill>
          <a:ln/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1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920" y="1417320"/>
            <a:ext cx="274320" cy="274320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5029200" y="1828800"/>
            <a:ext cx="32918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i="1" dirty="0">
                <a:solidFill>
                  <a:srgbClr val="94A3B8"/>
                </a:solidFill>
              </a:rPr>
              <a:t>I can't teach you better engineering — you've got professors for that.</a:t>
            </a:r>
            <a:endParaRPr lang="en-US" sz="15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
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>
                <a:solidFill>
                  <a:srgbClr val="F1F5F9"/>
                </a:solidFill>
              </a:rPr>
              <a:t>What I can teach you is what separates people who tinker with AI from people who actually change how they work.</a:t>
            </a:r>
            <a:endParaRPr lang="en-US" sz="1500" dirty="0"/>
          </a:p>
        </p:txBody>
      </p:sp>
      <p:sp>
        <p:nvSpPr>
          <p:cNvPr id="18" name="Text 15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SURVEY RESULTS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State Diagram Problem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463040"/>
            <a:ext cx="7863840" cy="1463040"/>
          </a:xfrm>
          <a:prstGeom prst="rect">
            <a:avLst/>
          </a:prstGeom>
          <a:solidFill>
            <a:srgbClr val="1B2A4A"/>
          </a:solidFill>
          <a:ln/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1645920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05840" y="2011680"/>
            <a:ext cx="7132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wish they could generate accurate diagrams. I attempted to use it to study for Theory of Computation and quickly discovered it should not be trusted to illustrate any kind of state diagram."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1005840" y="2697480"/>
            <a:ext cx="7132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survey respondent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640080" y="3200400"/>
            <a:ext cx="7863840" cy="640080"/>
          </a:xfrm>
          <a:prstGeom prst="rect">
            <a:avLst/>
          </a:prstGeom>
          <a:solidFill>
            <a:srgbClr val="F0FAFA"/>
          </a:solidFill>
          <a:ln/>
        </p:spPr>
      </p:sp>
      <p:sp>
        <p:nvSpPr>
          <p:cNvPr id="10" name="Shape 7"/>
          <p:cNvSpPr/>
          <p:nvPr/>
        </p:nvSpPr>
        <p:spPr>
          <a:xfrm>
            <a:off x="640080" y="3200400"/>
            <a:ext cx="54864" cy="64008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1" name="Text 8"/>
          <p:cNvSpPr/>
          <p:nvPr/>
        </p:nvSpPr>
        <p:spPr>
          <a:xfrm>
            <a:off x="914400" y="32004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55555"/>
                </a:solidFill>
              </a:rPr>
              <a:t>That instinct — testing, finding the boundary, adjusting — is </a:t>
            </a:r>
            <a:r>
              <a:rPr lang="en-US" sz="1400" b="1" dirty="0">
                <a:solidFill>
                  <a:srgbClr val="2D2D2D"/>
                </a:solidFill>
              </a:rPr>
              <a:t>exactly right.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640080" y="4069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You're already thinking like a professional AI user. Most people never get this far.</a:t>
            </a:r>
            <a:endParaRPr lang="en-US" sz="1500" dirty="0"/>
          </a:p>
        </p:txBody>
      </p:sp>
      <p:sp>
        <p:nvSpPr>
          <p:cNvPr id="13" name="Text 10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SURVEY RESULTS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Cost: The Real Answer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141732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tiers (ChatGPT, Copilot, Claude, Gemini) cover ~80% of what you need.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92024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employers will provide enterprise tools.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242316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job is to show up knowing how to use them.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3063240"/>
            <a:ext cx="7863840" cy="1005840"/>
          </a:xfrm>
          <a:prstGeom prst="rect">
            <a:avLst/>
          </a:prstGeom>
          <a:solidFill>
            <a:srgbClr val="1B2A4A"/>
          </a:solidFill>
          <a:ln/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05840" y="3063240"/>
            <a:ext cx="7132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94A3B8"/>
                </a:solidFill>
              </a:rPr>
              <a:t>The expensive thing isn't the subscription.
</a:t>
            </a:r>
            <a:r>
              <a:rPr lang="en-US" sz="2000" b="1" dirty="0">
                <a:solidFill>
                  <a:srgbClr val="2DD4BF"/>
                </a:solidFill>
              </a:rPr>
              <a:t>It's the learning curve.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425196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You're paying that cost right now with time. It pays back fast.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SURVEY RESULTS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Privacy: The Rule of Thumb</a:t>
            </a:r>
            <a:endParaRPr lang="en-US" sz="28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417320"/>
            <a:ext cx="365760" cy="3657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88720" y="137160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put anything into a public AI tool that you wouldn't email to a stranger.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640080" y="2011680"/>
            <a:ext cx="7863840" cy="475488"/>
          </a:xfrm>
          <a:prstGeom prst="rect">
            <a:avLst/>
          </a:prstGeom>
          <a:solidFill>
            <a:srgbClr val="FEF2F2"/>
          </a:solidFill>
          <a:ln/>
        </p:spPr>
      </p:sp>
      <p:sp>
        <p:nvSpPr>
          <p:cNvPr id="8" name="Shape 5"/>
          <p:cNvSpPr/>
          <p:nvPr/>
        </p:nvSpPr>
        <p:spPr>
          <a:xfrm>
            <a:off x="640080" y="2011680"/>
            <a:ext cx="54864" cy="475488"/>
          </a:xfrm>
          <a:prstGeom prst="rect">
            <a:avLst/>
          </a:prstGeom>
          <a:solidFill>
            <a:srgbClr val="E05252"/>
          </a:solidFill>
          <a:ln/>
        </p:spPr>
      </p:sp>
      <p:sp>
        <p:nvSpPr>
          <p:cNvPr id="9" name="Text 6"/>
          <p:cNvSpPr/>
          <p:nvPr/>
        </p:nvSpPr>
        <p:spPr>
          <a:xfrm>
            <a:off x="914400" y="2011680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personal tools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754880" y="2011680"/>
            <a:ext cx="3291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Least protection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8046720" y="2011680"/>
            <a:ext cx="457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E05252"/>
                </a:solidFill>
              </a:rPr>
              <a:t>→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640080" y="2560320"/>
            <a:ext cx="7863840" cy="475488"/>
          </a:xfrm>
          <a:prstGeom prst="rect">
            <a:avLst/>
          </a:prstGeom>
          <a:solidFill>
            <a:srgbClr val="FFF7ED"/>
          </a:solidFill>
          <a:ln/>
        </p:spPr>
      </p:sp>
      <p:sp>
        <p:nvSpPr>
          <p:cNvPr id="13" name="Shape 10"/>
          <p:cNvSpPr/>
          <p:nvPr/>
        </p:nvSpPr>
        <p:spPr>
          <a:xfrm>
            <a:off x="640080" y="2560320"/>
            <a:ext cx="54864" cy="475488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14" name="Text 11"/>
          <p:cNvSpPr/>
          <p:nvPr/>
        </p:nvSpPr>
        <p:spPr>
          <a:xfrm>
            <a:off x="914400" y="2560320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Paid tools with data opt-outs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754880" y="2560320"/>
            <a:ext cx="3291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8046720" y="2560320"/>
            <a:ext cx="457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D4A574"/>
                </a:solidFill>
              </a:rPr>
              <a:t>→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640080" y="3108960"/>
            <a:ext cx="7863840" cy="475488"/>
          </a:xfrm>
          <a:prstGeom prst="rect">
            <a:avLst/>
          </a:prstGeom>
          <a:solidFill>
            <a:srgbClr val="F0FAFA"/>
          </a:solidFill>
          <a:ln/>
        </p:spPr>
      </p:sp>
      <p:sp>
        <p:nvSpPr>
          <p:cNvPr id="18" name="Shape 15"/>
          <p:cNvSpPr/>
          <p:nvPr/>
        </p:nvSpPr>
        <p:spPr>
          <a:xfrm>
            <a:off x="640080" y="3108960"/>
            <a:ext cx="54864" cy="475488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9" name="Text 16"/>
          <p:cNvSpPr/>
          <p:nvPr/>
        </p:nvSpPr>
        <p:spPr>
          <a:xfrm>
            <a:off x="914400" y="3108960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managed tools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4754880" y="3108960"/>
            <a:ext cx="3291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boundaries built in</a:t>
            </a:r>
            <a:endParaRPr lang="en-US" sz="1100" dirty="0"/>
          </a:p>
        </p:txBody>
      </p:sp>
      <p:sp>
        <p:nvSpPr>
          <p:cNvPr id="21" name="Text 18"/>
          <p:cNvSpPr/>
          <p:nvPr/>
        </p:nvSpPr>
        <p:spPr>
          <a:xfrm>
            <a:off x="8046720" y="3108960"/>
            <a:ext cx="457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2E86AB"/>
                </a:solidFill>
              </a:rPr>
              <a:t>→</a:t>
            </a:r>
            <a:endParaRPr lang="en-US" sz="1400" dirty="0"/>
          </a:p>
        </p:txBody>
      </p:sp>
      <p:sp>
        <p:nvSpPr>
          <p:cNvPr id="22" name="Shape 19"/>
          <p:cNvSpPr/>
          <p:nvPr/>
        </p:nvSpPr>
        <p:spPr>
          <a:xfrm>
            <a:off x="640080" y="3657600"/>
            <a:ext cx="7863840" cy="475488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23" name="Shape 20"/>
          <p:cNvSpPr/>
          <p:nvPr/>
        </p:nvSpPr>
        <p:spPr>
          <a:xfrm>
            <a:off x="640080" y="3657600"/>
            <a:ext cx="54864" cy="475488"/>
          </a:xfrm>
          <a:prstGeom prst="rect">
            <a:avLst/>
          </a:prstGeom>
          <a:solidFill>
            <a:srgbClr val="16A34A"/>
          </a:solidFill>
          <a:ln/>
        </p:spPr>
      </p:sp>
      <p:sp>
        <p:nvSpPr>
          <p:cNvPr id="24" name="Text 21"/>
          <p:cNvSpPr/>
          <p:nvPr/>
        </p:nvSpPr>
        <p:spPr>
          <a:xfrm>
            <a:off x="914400" y="3657600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On-premise / private models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4754880" y="3657600"/>
            <a:ext cx="3291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Maximum control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8046720" y="3657600"/>
            <a:ext cx="457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6A34A"/>
                </a:solidFill>
              </a:rPr>
              <a:t>→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640080" y="420624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55555"/>
                </a:solidFill>
              </a:rPr>
              <a:t>You'll move rightward as you enter professional life. </a:t>
            </a:r>
            <a:r>
              <a:rPr lang="en-US" sz="1300" b="1" dirty="0">
                <a:solidFill>
                  <a:srgbClr val="2D2D2D"/>
                </a:solidFill>
              </a:rPr>
              <a:t>Build the habit of asking "where does this data go?" now.</a:t>
            </a:r>
            <a:endParaRPr lang="en-US" sz="1300" dirty="0"/>
          </a:p>
        </p:txBody>
      </p:sp>
      <p:sp>
        <p:nvSpPr>
          <p:cNvPr id="28" name="Text 25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SURVEY RESULTS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≠ Your Only Tool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463040"/>
            <a:ext cx="7863840" cy="822960"/>
          </a:xfrm>
          <a:prstGeom prst="rect">
            <a:avLst/>
          </a:prstGeom>
          <a:solidFill>
            <a:srgbClr val="1B2A4A"/>
          </a:solidFill>
          <a:ln/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572768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1463040"/>
            <a:ext cx="6766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"People overestimating or underestimating AI."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371600" y="2057400"/>
            <a:ext cx="67665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survey respondent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640080" y="256032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failure modes are real.</a:t>
            </a:r>
            <a:endParaRPr lang="en-US" sz="16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063240"/>
            <a:ext cx="411480" cy="4114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325880" y="3017520"/>
            <a:ext cx="6949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one tool in a toolbox. Sometimes it's the right one. Sometimes it's a better spreadsheet. Sometimes it's asking a human.</a:t>
            </a:r>
            <a:endParaRPr lang="en-US" sz="1400" dirty="0"/>
          </a:p>
        </p:txBody>
      </p:sp>
      <p:sp>
        <p:nvSpPr>
          <p:cNvPr id="12" name="Shape 8"/>
          <p:cNvSpPr/>
          <p:nvPr/>
        </p:nvSpPr>
        <p:spPr>
          <a:xfrm>
            <a:off x="640080" y="3840480"/>
            <a:ext cx="7863840" cy="548640"/>
          </a:xfrm>
          <a:prstGeom prst="rect">
            <a:avLst/>
          </a:prstGeom>
          <a:solidFill>
            <a:srgbClr val="F0FAFA"/>
          </a:solidFill>
          <a:ln/>
        </p:spPr>
      </p:sp>
      <p:sp>
        <p:nvSpPr>
          <p:cNvPr id="13" name="Shape 9"/>
          <p:cNvSpPr/>
          <p:nvPr/>
        </p:nvSpPr>
        <p:spPr>
          <a:xfrm>
            <a:off x="640080" y="3840480"/>
            <a:ext cx="54864" cy="54864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4" name="Text 10"/>
          <p:cNvSpPr/>
          <p:nvPr/>
        </p:nvSpPr>
        <p:spPr>
          <a:xfrm>
            <a:off x="914400" y="38404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555555"/>
                </a:solidFill>
              </a:rPr>
              <a:t>"Start with what's actually broken. </a:t>
            </a:r>
            <a:r>
              <a:rPr lang="en-US" sz="1500" b="1" dirty="0">
                <a:solidFill>
                  <a:srgbClr val="2D2D2D"/>
                </a:solidFill>
              </a:rPr>
              <a:t>Then pick the tool."</a:t>
            </a:r>
            <a:endParaRPr lang="en-US" sz="1500" dirty="0"/>
          </a:p>
        </p:txBody>
      </p:sp>
      <p:sp>
        <p:nvSpPr>
          <p:cNvPr id="15" name="Text 11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Built Today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417320"/>
            <a:ext cx="7863840" cy="713232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6" name="Shape 4"/>
          <p:cNvSpPr/>
          <p:nvPr/>
        </p:nvSpPr>
        <p:spPr>
          <a:xfrm>
            <a:off x="640080" y="1417320"/>
            <a:ext cx="54864" cy="713232"/>
          </a:xfrm>
          <a:prstGeom prst="rect">
            <a:avLst/>
          </a:prstGeom>
          <a:solidFill>
            <a:srgbClr val="2E86AB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591056"/>
            <a:ext cx="365760" cy="36576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417320" y="1600200"/>
            <a:ext cx="1005840" cy="256032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9" name="Text 6"/>
          <p:cNvSpPr/>
          <p:nvPr/>
        </p:nvSpPr>
        <p:spPr>
          <a:xfrm>
            <a:off x="1417320" y="16002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NARRATE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2651760" y="1417320"/>
            <a:ext cx="55778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communicate with AI — role, context, task, iterate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640080" y="2221992"/>
            <a:ext cx="7863840" cy="713232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2" name="Shape 9"/>
          <p:cNvSpPr/>
          <p:nvPr/>
        </p:nvSpPr>
        <p:spPr>
          <a:xfrm>
            <a:off x="640080" y="2221992"/>
            <a:ext cx="54864" cy="713232"/>
          </a:xfrm>
          <a:prstGeom prst="rect">
            <a:avLst/>
          </a:prstGeom>
          <a:solidFill>
            <a:srgbClr val="2E86AB"/>
          </a:solidFill>
          <a:ln/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680" y="2395728"/>
            <a:ext cx="365760" cy="365760"/>
          </a:xfrm>
          <a:prstGeom prst="rect">
            <a:avLst/>
          </a:prstGeom>
        </p:spPr>
      </p:pic>
      <p:sp>
        <p:nvSpPr>
          <p:cNvPr id="14" name="Shape 10"/>
          <p:cNvSpPr/>
          <p:nvPr/>
        </p:nvSpPr>
        <p:spPr>
          <a:xfrm>
            <a:off x="1417320" y="2404872"/>
            <a:ext cx="1005840" cy="256032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5" name="Text 11"/>
          <p:cNvSpPr/>
          <p:nvPr/>
        </p:nvSpPr>
        <p:spPr>
          <a:xfrm>
            <a:off x="1417320" y="2404872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CURATE</a:t>
            </a:r>
            <a:endParaRPr lang="en-US" sz="900" dirty="0"/>
          </a:p>
        </p:txBody>
      </p:sp>
      <p:sp>
        <p:nvSpPr>
          <p:cNvPr id="16" name="Text 12"/>
          <p:cNvSpPr/>
          <p:nvPr/>
        </p:nvSpPr>
        <p:spPr>
          <a:xfrm>
            <a:off x="2651760" y="2221992"/>
            <a:ext cx="55778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ground AI in real data — upload first, demand citations, verify</a:t>
            </a:r>
            <a:endParaRPr lang="en-US" sz="1300" dirty="0"/>
          </a:p>
        </p:txBody>
      </p:sp>
      <p:sp>
        <p:nvSpPr>
          <p:cNvPr id="17" name="Shape 13"/>
          <p:cNvSpPr/>
          <p:nvPr/>
        </p:nvSpPr>
        <p:spPr>
          <a:xfrm>
            <a:off x="640080" y="3026664"/>
            <a:ext cx="7863840" cy="713232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8" name="Shape 14"/>
          <p:cNvSpPr/>
          <p:nvPr/>
        </p:nvSpPr>
        <p:spPr>
          <a:xfrm>
            <a:off x="640080" y="3026664"/>
            <a:ext cx="54864" cy="713232"/>
          </a:xfrm>
          <a:prstGeom prst="rect">
            <a:avLst/>
          </a:prstGeom>
          <a:solidFill>
            <a:srgbClr val="2E86AB"/>
          </a:solidFill>
          <a:ln/>
        </p:spPr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8680" y="3200400"/>
            <a:ext cx="365760" cy="365760"/>
          </a:xfrm>
          <a:prstGeom prst="rect">
            <a:avLst/>
          </a:prstGeom>
        </p:spPr>
      </p:pic>
      <p:sp>
        <p:nvSpPr>
          <p:cNvPr id="20" name="Shape 15"/>
          <p:cNvSpPr/>
          <p:nvPr/>
        </p:nvSpPr>
        <p:spPr>
          <a:xfrm>
            <a:off x="1417320" y="3209544"/>
            <a:ext cx="1005840" cy="256032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21" name="Text 16"/>
          <p:cNvSpPr/>
          <p:nvPr/>
        </p:nvSpPr>
        <p:spPr>
          <a:xfrm>
            <a:off x="1417320" y="3209544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ACTIVATE</a:t>
            </a:r>
            <a:endParaRPr lang="en-US" sz="900" dirty="0"/>
          </a:p>
        </p:txBody>
      </p:sp>
      <p:sp>
        <p:nvSpPr>
          <p:cNvPr id="22" name="Text 17"/>
          <p:cNvSpPr/>
          <p:nvPr/>
        </p:nvSpPr>
        <p:spPr>
          <a:xfrm>
            <a:off x="2651760" y="3026664"/>
            <a:ext cx="55778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build persistent tools — agents are saved workflows, not code</a:t>
            </a:r>
            <a:endParaRPr lang="en-US" sz="1300" dirty="0"/>
          </a:p>
        </p:txBody>
      </p:sp>
      <p:sp>
        <p:nvSpPr>
          <p:cNvPr id="23" name="Shape 18"/>
          <p:cNvSpPr/>
          <p:nvPr/>
        </p:nvSpPr>
        <p:spPr>
          <a:xfrm>
            <a:off x="640080" y="3831336"/>
            <a:ext cx="7863840" cy="713232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4" name="Shape 19"/>
          <p:cNvSpPr/>
          <p:nvPr/>
        </p:nvSpPr>
        <p:spPr>
          <a:xfrm>
            <a:off x="640080" y="3831336"/>
            <a:ext cx="54864" cy="713232"/>
          </a:xfrm>
          <a:prstGeom prst="rect">
            <a:avLst/>
          </a:prstGeom>
          <a:solidFill>
            <a:srgbClr val="D4A574"/>
          </a:solidFill>
          <a:ln/>
        </p:spPr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8680" y="4005072"/>
            <a:ext cx="365760" cy="365760"/>
          </a:xfrm>
          <a:prstGeom prst="rect">
            <a:avLst/>
          </a:prstGeom>
        </p:spPr>
      </p:pic>
      <p:sp>
        <p:nvSpPr>
          <p:cNvPr id="26" name="Shape 20"/>
          <p:cNvSpPr/>
          <p:nvPr/>
        </p:nvSpPr>
        <p:spPr>
          <a:xfrm>
            <a:off x="1417320" y="4014216"/>
            <a:ext cx="1005840" cy="256032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27" name="Text 21"/>
          <p:cNvSpPr/>
          <p:nvPr/>
        </p:nvSpPr>
        <p:spPr>
          <a:xfrm>
            <a:off x="1417320" y="4014216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JUDGMENT</a:t>
            </a:r>
            <a:endParaRPr lang="en-US" sz="900" dirty="0"/>
          </a:p>
        </p:txBody>
      </p:sp>
      <p:sp>
        <p:nvSpPr>
          <p:cNvPr id="28" name="Text 22"/>
          <p:cNvSpPr/>
          <p:nvPr/>
        </p:nvSpPr>
        <p:spPr>
          <a:xfrm>
            <a:off x="2651760" y="3831336"/>
            <a:ext cx="55778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know when AI helps and when it hurts — the 95% rule</a:t>
            </a:r>
            <a:endParaRPr lang="en-US" sz="1300" dirty="0"/>
          </a:p>
        </p:txBody>
      </p:sp>
      <p:sp>
        <p:nvSpPr>
          <p:cNvPr id="29" name="Text 23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0F1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900000">
            <a:off x="-1828800" y="914400"/>
            <a:ext cx="5486400" cy="5486400"/>
          </a:xfrm>
          <a:prstGeom prst="rect">
            <a:avLst/>
          </a:prstGeom>
          <a:solidFill>
            <a:srgbClr val="2DD4BF">
              <a:alpha val="7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54864"/>
          </a:xfrm>
          <a:prstGeom prst="rect">
            <a:avLst/>
          </a:prstGeom>
          <a:solidFill>
            <a:srgbClr val="2DD4BF"/>
          </a:solidFill>
          <a:ln/>
        </p:spPr>
      </p:sp>
      <p:sp>
        <p:nvSpPr>
          <p:cNvPr id="4" name="Text 2"/>
          <p:cNvSpPr/>
          <p:nvPr/>
        </p:nvSpPr>
        <p:spPr>
          <a:xfrm>
            <a:off x="0" y="9144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4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CHALLENGE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0" y="1417320"/>
            <a:ext cx="2743200" cy="27432"/>
          </a:xfrm>
          <a:prstGeom prst="rect">
            <a:avLst/>
          </a:prstGeom>
          <a:solidFill>
            <a:srgbClr val="2DD4BF">
              <a:alpha val="5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0" y="1645920"/>
            <a:ext cx="91440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your first day at work,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one agent that solves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real problem for you.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0" y="3291840"/>
            <a:ext cx="9144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Job search. Interview prep. Onboarding. Apartment hunting. Whatever.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0" y="384048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skill transfers everywhere.</a:t>
            </a:r>
            <a:endParaRPr lang="en-US" sz="16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0F1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1200000">
            <a:off x="5943600" y="1828800"/>
            <a:ext cx="4572000" cy="4572000"/>
          </a:xfrm>
          <a:prstGeom prst="rect">
            <a:avLst/>
          </a:prstGeom>
          <a:solidFill>
            <a:srgbClr val="2DD4BF">
              <a:alpha val="7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54864"/>
          </a:xfrm>
          <a:prstGeom prst="rect">
            <a:avLst/>
          </a:prstGeom>
          <a:solidFill>
            <a:srgbClr val="2DD4BF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18872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 Landtiser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640080" y="2057400"/>
            <a:ext cx="1645920" cy="36576"/>
          </a:xfrm>
          <a:prstGeom prst="rect">
            <a:avLst/>
          </a:prstGeom>
          <a:solidFill>
            <a:srgbClr val="2DD4BF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22860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WE:AI — Working Expertise, Amplified Impact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landtiser.com</a:t>
            </a:r>
            <a:endParaRPr lang="en-US" sz="18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383280"/>
            <a:ext cx="274320" cy="2743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51560" y="33832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linkedin.com/in/landtiser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40080" y="41148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"People-First AI at All Scales"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SURVEY RESULTS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Asked For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554480"/>
            <a:ext cx="365760" cy="365760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554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143000" y="1536192"/>
            <a:ext cx="3611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prompt engineering techniques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40080" y="2221992"/>
            <a:ext cx="365760" cy="365760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222199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143000" y="2203704"/>
            <a:ext cx="3611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Knowing when NOT to use AI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40080" y="2889504"/>
            <a:ext cx="365760" cy="365760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88950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143000" y="2871216"/>
            <a:ext cx="3611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Seeing how professionals actually use these tools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40080" y="3557016"/>
            <a:ext cx="365760" cy="365760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55701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143000" y="3538728"/>
            <a:ext cx="3611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what AI genuinely can and can't do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5029200" y="1463040"/>
            <a:ext cx="3566160" cy="2651760"/>
          </a:xfrm>
          <a:prstGeom prst="rect">
            <a:avLst/>
          </a:prstGeom>
          <a:solidFill>
            <a:srgbClr val="1B2A4A"/>
          </a:solidFill>
          <a:ln/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303520" y="16459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FRUSTRATIONS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303520" y="201168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D4BF"/>
                </a:solidFill>
              </a:rPr>
              <a:t>Accuracy</a:t>
            </a:r>
            <a:endParaRPr lang="en-US" sz="1400" dirty="0"/>
          </a:p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</a:rPr>
              <a:t>"It often does not provide accurate information"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303520" y="251460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D4BF"/>
                </a:solidFill>
              </a:rPr>
              <a:t>Cost</a:t>
            </a:r>
            <a:endParaRPr lang="en-US" sz="1400" dirty="0"/>
          </a:p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</a:rPr>
              <a:t>"They cost a lot of money"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303520" y="301752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D4BF"/>
                </a:solidFill>
              </a:rPr>
              <a:t>Fake</a:t>
            </a:r>
            <a:endParaRPr lang="en-US" sz="1400" dirty="0"/>
          </a:p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</a:rPr>
              <a:t>— survey respondent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303520" y="352044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D4BF"/>
                </a:solidFill>
              </a:rPr>
              <a:t>Privacy</a:t>
            </a:r>
            <a:endParaRPr lang="en-US" sz="1400" dirty="0"/>
          </a:p>
          <a:p>
            <a:pPr marL="0" indent="0">
              <a:buNone/>
            </a:pPr>
            <a:r>
              <a:rPr lang="en-US" sz="900" i="1" dirty="0">
                <a:solidFill>
                  <a:srgbClr val="94A3B8"/>
                </a:solidFill>
              </a:rPr>
              <a:t>"Do they share the information they are given?"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640080" y="4251960"/>
            <a:ext cx="7863840" cy="457200"/>
          </a:xfrm>
          <a:prstGeom prst="rect">
            <a:avLst/>
          </a:prstGeom>
          <a:solidFill>
            <a:srgbClr val="F0FAFA"/>
          </a:solidFill>
          <a:ln/>
        </p:spPr>
      </p:sp>
      <p:sp>
        <p:nvSpPr>
          <p:cNvPr id="24" name="Shape 22"/>
          <p:cNvSpPr/>
          <p:nvPr/>
        </p:nvSpPr>
        <p:spPr>
          <a:xfrm>
            <a:off x="640080" y="4251960"/>
            <a:ext cx="45720" cy="45720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25" name="Text 23"/>
          <p:cNvSpPr/>
          <p:nvPr/>
        </p:nvSpPr>
        <p:spPr>
          <a:xfrm>
            <a:off x="868680" y="4251960"/>
            <a:ext cx="7406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We're covering all of it.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FRAMEWORK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Narrate, Curate, Activate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508760"/>
            <a:ext cx="2423160" cy="2560320"/>
          </a:xfrm>
          <a:prstGeom prst="rect">
            <a:avLst/>
          </a:prstGeom>
          <a:solidFill>
            <a:srgbClr val="F0FAFA"/>
          </a:solidFill>
          <a:ln/>
        </p:spPr>
      </p:sp>
      <p:sp>
        <p:nvSpPr>
          <p:cNvPr id="6" name="Shape 4"/>
          <p:cNvSpPr/>
          <p:nvPr/>
        </p:nvSpPr>
        <p:spPr>
          <a:xfrm>
            <a:off x="640080" y="1508760"/>
            <a:ext cx="2423160" cy="45720"/>
          </a:xfrm>
          <a:prstGeom prst="rect">
            <a:avLst/>
          </a:prstGeom>
          <a:solidFill>
            <a:srgbClr val="2E86AB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78308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68680" y="2194560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NARRATE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868680" y="256032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AI who you are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868680" y="2926080"/>
            <a:ext cx="1965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Role, context, task, constraints. A prompt is a spec — write it like one.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3246120" y="1508760"/>
            <a:ext cx="2423160" cy="2560320"/>
          </a:xfrm>
          <a:prstGeom prst="rect">
            <a:avLst/>
          </a:prstGeom>
          <a:solidFill>
            <a:srgbClr val="F0FAFA"/>
          </a:solidFill>
          <a:ln/>
        </p:spPr>
      </p:sp>
      <p:sp>
        <p:nvSpPr>
          <p:cNvPr id="12" name="Shape 9"/>
          <p:cNvSpPr/>
          <p:nvPr/>
        </p:nvSpPr>
        <p:spPr>
          <a:xfrm>
            <a:off x="3246120" y="1508760"/>
            <a:ext cx="2423160" cy="45720"/>
          </a:xfrm>
          <a:prstGeom prst="rect">
            <a:avLst/>
          </a:prstGeom>
          <a:solidFill>
            <a:srgbClr val="2E86AB"/>
          </a:solidFill>
          <a:ln/>
        </p:spPr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720" y="1783080"/>
            <a:ext cx="320040" cy="32004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474720" y="2194560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CURATE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3474720" y="256032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Shape and verify output</a:t>
            </a:r>
            <a:endParaRPr lang="en-US" sz="1400" dirty="0"/>
          </a:p>
        </p:txBody>
      </p:sp>
      <p:sp>
        <p:nvSpPr>
          <p:cNvPr id="16" name="Text 12"/>
          <p:cNvSpPr/>
          <p:nvPr/>
        </p:nvSpPr>
        <p:spPr>
          <a:xfrm>
            <a:off x="3474720" y="2926080"/>
            <a:ext cx="1965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Ground it in real documents. Demand citations. Refuse to accept unverified claims.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5852160" y="1508760"/>
            <a:ext cx="2423160" cy="2560320"/>
          </a:xfrm>
          <a:prstGeom prst="rect">
            <a:avLst/>
          </a:prstGeom>
          <a:solidFill>
            <a:srgbClr val="F0FAFA"/>
          </a:solidFill>
          <a:ln/>
        </p:spPr>
      </p:sp>
      <p:sp>
        <p:nvSpPr>
          <p:cNvPr id="18" name="Shape 14"/>
          <p:cNvSpPr/>
          <p:nvPr/>
        </p:nvSpPr>
        <p:spPr>
          <a:xfrm>
            <a:off x="5852160" y="1508760"/>
            <a:ext cx="2423160" cy="45720"/>
          </a:xfrm>
          <a:prstGeom prst="rect">
            <a:avLst/>
          </a:prstGeom>
          <a:solidFill>
            <a:srgbClr val="2E86AB"/>
          </a:solidFill>
          <a:ln/>
        </p:spPr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0760" y="1783080"/>
            <a:ext cx="320040" cy="32004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080760" y="2194560"/>
            <a:ext cx="1965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ACTIVATE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6080760" y="2560320"/>
            <a:ext cx="1965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things that persist</a:t>
            </a:r>
            <a:endParaRPr lang="en-US" sz="1400" dirty="0"/>
          </a:p>
        </p:txBody>
      </p:sp>
      <p:sp>
        <p:nvSpPr>
          <p:cNvPr id="22" name="Text 17"/>
          <p:cNvSpPr/>
          <p:nvPr/>
        </p:nvSpPr>
        <p:spPr>
          <a:xfrm>
            <a:off x="6080760" y="2926080"/>
            <a:ext cx="1965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Agents, saved workflows, reusable prompts. Stop starting from scratch every time.</a:t>
            </a:r>
            <a:endParaRPr lang="en-US" sz="1100" dirty="0"/>
          </a:p>
        </p:txBody>
      </p:sp>
      <p:sp>
        <p:nvSpPr>
          <p:cNvPr id="23" name="Text 18"/>
          <p:cNvSpPr/>
          <p:nvPr/>
        </p:nvSpPr>
        <p:spPr>
          <a:xfrm>
            <a:off x="640080" y="425196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55555"/>
                </a:solidFill>
              </a:rPr>
              <a:t>Most people jump straight to Activate. </a:t>
            </a:r>
            <a:r>
              <a:rPr lang="en-US" sz="1400" b="1" dirty="0">
                <a:solidFill>
                  <a:srgbClr val="2D2D2D"/>
                </a:solidFill>
              </a:rPr>
              <a:t>That's why their results are mediocre.</a:t>
            </a:r>
            <a:endParaRPr lang="en-US" sz="1400" dirty="0"/>
          </a:p>
        </p:txBody>
      </p:sp>
      <p:sp>
        <p:nvSpPr>
          <p:cNvPr id="24" name="Text 19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200000">
            <a:off x="6400800" y="-914400"/>
            <a:ext cx="3657600" cy="3657600"/>
          </a:xfrm>
          <a:prstGeom prst="rect">
            <a:avLst/>
          </a:prstGeom>
          <a:solidFill>
            <a:srgbClr val="2DD4BF">
              <a:alpha val="8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54864"/>
          </a:xfrm>
          <a:prstGeom prst="rect">
            <a:avLst/>
          </a:prstGeom>
          <a:solidFill>
            <a:srgbClr val="2DD4BF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0972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Narrate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640080" y="2606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94A3B8"/>
                </a:solidFill>
              </a:rPr>
              <a:t>"A prompt is a </a:t>
            </a:r>
            <a:r>
              <a:rPr lang="en-US" sz="2000" b="1" i="1" dirty="0">
                <a:solidFill>
                  <a:srgbClr val="2DD4BF"/>
                </a:solidFill>
              </a:rPr>
              <a:t>spec</a:t>
            </a:r>
            <a:r>
              <a:rPr lang="en-US" sz="2000" i="1" dirty="0">
                <a:solidFill>
                  <a:srgbClr val="94A3B8"/>
                </a:solidFill>
              </a:rPr>
              <a:t> for an AI."</a:t>
            </a:r>
            <a:endParaRPr lang="en-US" sz="20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931920"/>
            <a:ext cx="45720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PROMPTING THAT WORKS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Default Prompt Problem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463040"/>
            <a:ext cx="3657600" cy="2468880"/>
          </a:xfrm>
          <a:prstGeom prst="rect">
            <a:avLst/>
          </a:prstGeom>
          <a:solidFill>
            <a:srgbClr val="FEF2F2"/>
          </a:solidFill>
          <a:ln/>
        </p:spPr>
      </p:sp>
      <p:sp>
        <p:nvSpPr>
          <p:cNvPr id="6" name="Shape 4"/>
          <p:cNvSpPr/>
          <p:nvPr/>
        </p:nvSpPr>
        <p:spPr>
          <a:xfrm>
            <a:off x="640080" y="1463040"/>
            <a:ext cx="3657600" cy="45720"/>
          </a:xfrm>
          <a:prstGeom prst="rect">
            <a:avLst/>
          </a:prstGeom>
          <a:solidFill>
            <a:srgbClr val="E05252"/>
          </a:solidFill>
          <a:ln/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737360"/>
            <a:ext cx="274320" cy="2743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234440" y="17373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052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VAGUE PROMPT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868680" y="2240280"/>
            <a:ext cx="3200400" cy="6400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Text 7"/>
          <p:cNvSpPr/>
          <p:nvPr/>
        </p:nvSpPr>
        <p:spPr>
          <a:xfrm>
            <a:off x="1005840" y="224028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Help me write a project summary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868680" y="30632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052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get: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868680" y="333756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Generic, unfocused, wrong tone, too long or too short — requires extensive rework.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4480560" y="1463040"/>
            <a:ext cx="3657600" cy="2468880"/>
          </a:xfrm>
          <a:prstGeom prst="rect">
            <a:avLst/>
          </a:prstGeom>
          <a:solidFill>
            <a:srgbClr val="F0FAFA"/>
          </a:solidFill>
          <a:ln/>
        </p:spPr>
      </p:sp>
      <p:sp>
        <p:nvSpPr>
          <p:cNvPr id="14" name="Shape 11"/>
          <p:cNvSpPr/>
          <p:nvPr/>
        </p:nvSpPr>
        <p:spPr>
          <a:xfrm>
            <a:off x="4480560" y="1463040"/>
            <a:ext cx="3657600" cy="45720"/>
          </a:xfrm>
          <a:prstGeom prst="rect">
            <a:avLst/>
          </a:prstGeom>
          <a:solidFill>
            <a:srgbClr val="2E86AB"/>
          </a:solidFill>
          <a:ln/>
        </p:spPr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9160" y="1737360"/>
            <a:ext cx="274320" cy="27432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74920" y="173736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PROMPT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4709160" y="2240280"/>
            <a:ext cx="3200400" cy="100584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" name="Text 14"/>
          <p:cNvSpPr/>
          <p:nvPr/>
        </p:nvSpPr>
        <p:spPr>
          <a:xfrm>
            <a:off x="4846320" y="2240280"/>
            <a:ext cx="2926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D2D2D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As a mechanical engineer presenting to a non-technical client, summarize this project scope in 200 words. Focus on timeline, deliverables, and risks. Use plain language.</a:t>
            </a:r>
            <a:endParaRPr lang="en-US" sz="1100" dirty="0"/>
          </a:p>
        </p:txBody>
      </p:sp>
      <p:sp>
        <p:nvSpPr>
          <p:cNvPr id="19" name="Text 15"/>
          <p:cNvSpPr/>
          <p:nvPr/>
        </p:nvSpPr>
        <p:spPr>
          <a:xfrm>
            <a:off x="4709160" y="34290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get:</a:t>
            </a:r>
            <a:endParaRPr lang="en-US" sz="1000" dirty="0"/>
          </a:p>
        </p:txBody>
      </p:sp>
      <p:sp>
        <p:nvSpPr>
          <p:cNvPr id="20" name="Text 16"/>
          <p:cNvSpPr/>
          <p:nvPr/>
        </p:nvSpPr>
        <p:spPr>
          <a:xfrm>
            <a:off x="4709160" y="36576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Right tone, right length, right audience. Usable on first pass.</a:t>
            </a:r>
            <a:endParaRPr lang="en-US" sz="1100" dirty="0"/>
          </a:p>
        </p:txBody>
      </p:sp>
      <p:sp>
        <p:nvSpPr>
          <p:cNvPr id="21" name="Text 17"/>
          <p:cNvSpPr/>
          <p:nvPr/>
        </p:nvSpPr>
        <p:spPr>
          <a:xfrm>
            <a:off x="640080" y="416052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55555"/>
                </a:solidFill>
              </a:rPr>
              <a:t>Same task. 15 extra seconds. </a:t>
            </a:r>
            <a:r>
              <a:rPr lang="en-US" sz="1400" b="1" dirty="0">
                <a:solidFill>
                  <a:srgbClr val="2D2D2D"/>
                </a:solidFill>
              </a:rPr>
              <a:t>Completely different output.</a:t>
            </a:r>
            <a:endParaRPr lang="en-US" sz="1400" dirty="0"/>
          </a:p>
        </p:txBody>
      </p:sp>
      <p:sp>
        <p:nvSpPr>
          <p:cNvPr id="22" name="Text 18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72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600000">
            <a:off x="-914400" y="2743200"/>
            <a:ext cx="4572000" cy="3657600"/>
          </a:xfrm>
          <a:prstGeom prst="rect">
            <a:avLst/>
          </a:prstGeom>
          <a:solidFill>
            <a:srgbClr val="2DD4BF">
              <a:alpha val="7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54864"/>
          </a:xfrm>
          <a:prstGeom prst="rect">
            <a:avLst/>
          </a:prstGeom>
          <a:solidFill>
            <a:srgbClr val="2DD4BF"/>
          </a:solidFill>
          <a:ln/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0520" y="1188720"/>
            <a:ext cx="822960" cy="8229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0" y="219456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kern="0" spc="400" dirty="0">
                <a:solidFill>
                  <a:srgbClr val="D4A5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0" y="2651760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Vague Prompt vs. Structured Prompt</a:t>
            </a:r>
            <a:endParaRPr lang="en-US" sz="3000" dirty="0"/>
          </a:p>
        </p:txBody>
      </p:sp>
      <p:sp>
        <p:nvSpPr>
          <p:cNvPr id="7" name="Text 4"/>
          <p:cNvSpPr/>
          <p:nvPr/>
        </p:nvSpPr>
        <p:spPr>
          <a:xfrm>
            <a:off x="0" y="333756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Copilot Chat — same question, two approaches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3657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50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PROMPTING THAT WORKS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40080" y="731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Moves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417320"/>
            <a:ext cx="3703320" cy="141732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6" name="Shape 4"/>
          <p:cNvSpPr/>
          <p:nvPr/>
        </p:nvSpPr>
        <p:spPr>
          <a:xfrm>
            <a:off x="640080" y="1417320"/>
            <a:ext cx="45720" cy="14173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7" name="Shape 5"/>
          <p:cNvSpPr/>
          <p:nvPr/>
        </p:nvSpPr>
        <p:spPr>
          <a:xfrm>
            <a:off x="822960" y="1600200"/>
            <a:ext cx="411480" cy="411480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1600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371600" y="1600200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371600" y="1920240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it who to be.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371600" y="224028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"As a senior PM reviewing this scope..."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26280" y="1417320"/>
            <a:ext cx="3703320" cy="141732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3" name="Shape 11"/>
          <p:cNvSpPr/>
          <p:nvPr/>
        </p:nvSpPr>
        <p:spPr>
          <a:xfrm>
            <a:off x="4526280" y="1417320"/>
            <a:ext cx="45720" cy="14173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14" name="Shape 12"/>
          <p:cNvSpPr/>
          <p:nvPr/>
        </p:nvSpPr>
        <p:spPr>
          <a:xfrm>
            <a:off x="4709160" y="1600200"/>
            <a:ext cx="411480" cy="411480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15" name="Text 13"/>
          <p:cNvSpPr/>
          <p:nvPr/>
        </p:nvSpPr>
        <p:spPr>
          <a:xfrm>
            <a:off x="4709160" y="16002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5257800" y="1600200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5257800" y="1920240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it what it needs.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257800" y="224028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Attach files, paste background, state constraints.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40080" y="3017520"/>
            <a:ext cx="3703320" cy="141732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0" name="Shape 18"/>
          <p:cNvSpPr/>
          <p:nvPr/>
        </p:nvSpPr>
        <p:spPr>
          <a:xfrm>
            <a:off x="640080" y="3017520"/>
            <a:ext cx="45720" cy="14173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21" name="Shape 19"/>
          <p:cNvSpPr/>
          <p:nvPr/>
        </p:nvSpPr>
        <p:spPr>
          <a:xfrm>
            <a:off x="822960" y="3200400"/>
            <a:ext cx="411480" cy="411480"/>
          </a:xfrm>
          <a:prstGeom prst="ellipse">
            <a:avLst/>
          </a:prstGeom>
          <a:solidFill>
            <a:srgbClr val="2E86AB"/>
          </a:solidFill>
          <a:ln/>
        </p:spPr>
      </p:sp>
      <p:sp>
        <p:nvSpPr>
          <p:cNvPr id="22" name="Text 20"/>
          <p:cNvSpPr/>
          <p:nvPr/>
        </p:nvSpPr>
        <p:spPr>
          <a:xfrm>
            <a:off x="822960" y="32004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371600" y="3200400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371600" y="3520440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specific about the output.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371600" y="384048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Format, length, audience, what to include and exclude.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526280" y="3017520"/>
            <a:ext cx="3703320" cy="141732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7" name="Shape 25"/>
          <p:cNvSpPr/>
          <p:nvPr/>
        </p:nvSpPr>
        <p:spPr>
          <a:xfrm>
            <a:off x="4526280" y="3017520"/>
            <a:ext cx="45720" cy="1417320"/>
          </a:xfrm>
          <a:prstGeom prst="rect">
            <a:avLst/>
          </a:prstGeom>
          <a:solidFill>
            <a:srgbClr val="D4A574"/>
          </a:solidFill>
          <a:ln/>
        </p:spPr>
      </p:sp>
      <p:sp>
        <p:nvSpPr>
          <p:cNvPr id="28" name="Shape 26"/>
          <p:cNvSpPr/>
          <p:nvPr/>
        </p:nvSpPr>
        <p:spPr>
          <a:xfrm>
            <a:off x="4709160" y="3200400"/>
            <a:ext cx="411480" cy="411480"/>
          </a:xfrm>
          <a:prstGeom prst="ellipse">
            <a:avLst/>
          </a:prstGeom>
          <a:solidFill>
            <a:srgbClr val="D4A574"/>
          </a:solidFill>
          <a:ln/>
        </p:spPr>
      </p:sp>
      <p:sp>
        <p:nvSpPr>
          <p:cNvPr id="29" name="Text 27"/>
          <p:cNvSpPr/>
          <p:nvPr/>
        </p:nvSpPr>
        <p:spPr>
          <a:xfrm>
            <a:off x="4709160" y="32004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5257800" y="3200400"/>
            <a:ext cx="2697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D2D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5257800" y="3520440"/>
            <a:ext cx="2697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first prompt is a first draft.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257800" y="384048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Follow up. Push back. Refine.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40080" y="429768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55555"/>
                </a:solidFill>
              </a:rPr>
              <a:t>When your output is garbage, you almost always skipped one of these. </a:t>
            </a:r>
            <a:r>
              <a:rPr lang="en-US" sz="1300" b="1" dirty="0">
                <a:solidFill>
                  <a:srgbClr val="D4A574"/>
                </a:solidFill>
              </a:rPr>
              <a:t>Especially #4.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4008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</a:rPr>
              <a:t>Chris Landtiser  •  WE:AI  •  landtiser.com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2209</Words>
  <Application>Microsoft Office PowerPoint</Application>
  <PresentationFormat>On-screen Show (16:9)</PresentationFormat>
  <Paragraphs>359</Paragraphs>
  <Slides>36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for Engineers: Prompts, Workflows, and Agents</dc:title>
  <dc:subject>PptxGenJS Presentation</dc:subject>
  <dc:creator>Chris Landtiser</dc:creator>
  <cp:lastModifiedBy>Chris Landtiser</cp:lastModifiedBy>
  <cp:revision>3</cp:revision>
  <dcterms:created xsi:type="dcterms:W3CDTF">2026-02-12T23:18:37Z</dcterms:created>
  <dcterms:modified xsi:type="dcterms:W3CDTF">2026-02-15T03:04:29Z</dcterms:modified>
</cp:coreProperties>
</file>